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36"/>
  </p:notesMasterIdLst>
  <p:sldIdLst>
    <p:sldId id="256" r:id="rId2"/>
    <p:sldId id="288" r:id="rId3"/>
    <p:sldId id="258" r:id="rId4"/>
    <p:sldId id="289" r:id="rId5"/>
    <p:sldId id="259" r:id="rId6"/>
    <p:sldId id="260" r:id="rId7"/>
    <p:sldId id="265" r:id="rId8"/>
    <p:sldId id="276" r:id="rId9"/>
    <p:sldId id="261" r:id="rId10"/>
    <p:sldId id="290" r:id="rId11"/>
    <p:sldId id="264" r:id="rId12"/>
    <p:sldId id="262" r:id="rId13"/>
    <p:sldId id="291" r:id="rId14"/>
    <p:sldId id="263" r:id="rId15"/>
    <p:sldId id="266" r:id="rId16"/>
    <p:sldId id="269" r:id="rId17"/>
    <p:sldId id="270" r:id="rId18"/>
    <p:sldId id="272" r:id="rId19"/>
    <p:sldId id="274" r:id="rId20"/>
    <p:sldId id="275" r:id="rId21"/>
    <p:sldId id="271" r:id="rId22"/>
    <p:sldId id="287" r:id="rId23"/>
    <p:sldId id="267" r:id="rId24"/>
    <p:sldId id="268" r:id="rId25"/>
    <p:sldId id="277" r:id="rId26"/>
    <p:sldId id="278" r:id="rId27"/>
    <p:sldId id="279" r:id="rId28"/>
    <p:sldId id="280" r:id="rId29"/>
    <p:sldId id="281" r:id="rId30"/>
    <p:sldId id="282" r:id="rId31"/>
    <p:sldId id="284" r:id="rId32"/>
    <p:sldId id="283" r:id="rId33"/>
    <p:sldId id="285" r:id="rId34"/>
    <p:sldId id="28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19"/>
    <p:restoredTop sz="92115"/>
  </p:normalViewPr>
  <p:slideViewPr>
    <p:cSldViewPr snapToGrid="0" snapToObjects="1">
      <p:cViewPr varScale="1">
        <p:scale>
          <a:sx n="135" d="100"/>
          <a:sy n="135" d="100"/>
        </p:scale>
        <p:origin x="984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1DF3A-DE3A-344E-9DD6-13296F177B4B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E0AFC4-ED84-6045-9E0D-B213BBD5A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8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DD86B-D938-5C48-B0F8-BA66CAE5CCC0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781683-B28E-3141-A94E-D3A6A113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44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repo.continuum.io/archive/Anaconda3-5.3.1-Linux-x86_64.sh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3.png"/><Relationship Id="rId3" Type="http://schemas.openxmlformats.org/officeDocument/2006/relationships/image" Target="../media/image4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836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32" r="1" b="3026"/>
          <a:stretch/>
        </p:blipFill>
        <p:spPr>
          <a:xfrm>
            <a:off x="674914" y="413668"/>
            <a:ext cx="4561127" cy="5192475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1452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5224" y="462571"/>
            <a:ext cx="71763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Amazon Web Services: </a:t>
            </a:r>
            <a:r>
              <a:rPr lang="en-US" sz="2400" dirty="0"/>
              <a:t>Create an S3 bucket for our </a:t>
            </a:r>
            <a:r>
              <a:rPr lang="en-US" sz="2400"/>
              <a:t>data</a:t>
            </a:r>
            <a:r>
              <a:rPr lang="en-US" sz="2400" smtClean="0"/>
              <a:t>.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349854" y="4267199"/>
            <a:ext cx="6679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Change all of the above values </a:t>
            </a:r>
            <a:r>
              <a:rPr lang="en-US" smtClean="0"/>
              <a:t>to False.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868" y="1450330"/>
            <a:ext cx="8442806" cy="226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242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5224" y="441789"/>
            <a:ext cx="71763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Amazon Web Services: </a:t>
            </a:r>
            <a:r>
              <a:rPr lang="en-US" sz="2400" dirty="0"/>
              <a:t>Create an S3 bucket for our </a:t>
            </a:r>
            <a:r>
              <a:rPr lang="en-US" sz="2400"/>
              <a:t>data</a:t>
            </a:r>
            <a:r>
              <a:rPr lang="en-US" sz="2400" smtClean="0"/>
              <a:t>.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806" y="1539633"/>
            <a:ext cx="6252522" cy="45915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45224" y="5011910"/>
            <a:ext cx="40008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{ "Version": "2008-10-17", "Statement": [ { "Sid": "</a:t>
            </a:r>
            <a:r>
              <a:rPr lang="en-US" sz="1400" dirty="0" err="1"/>
              <a:t>AllowPublicRead</a:t>
            </a:r>
            <a:r>
              <a:rPr lang="en-US" sz="1400" dirty="0"/>
              <a:t>", "Effect": "Allow", "Principal": { "AWS": "*" }, "Action": "s3:GetObject", "Resource": "arn:aws:s3:::&lt;your bucket name&gt;/*" } ] 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80920" y="1911927"/>
            <a:ext cx="4165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Add the code below to change bucket policy. </a:t>
            </a:r>
          </a:p>
          <a:p>
            <a:endParaRPr lang="en-US" dirty="0"/>
          </a:p>
          <a:p>
            <a:r>
              <a:rPr lang="en-US" dirty="0" smtClean="0"/>
              <a:t>Once the data is loaded, you may want to change access to the data so only the EC2 instance is able to retrieve what it needs.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547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/>
          <p:cNvSpPr/>
          <p:nvPr/>
        </p:nvSpPr>
        <p:spPr>
          <a:xfrm>
            <a:off x="8189385" y="762547"/>
            <a:ext cx="2214439" cy="73866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50705" y="204949"/>
            <a:ext cx="2602444" cy="369332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Bills and Joint Resolutions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7824" y="1193435"/>
            <a:ext cx="1094274" cy="30777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Became Law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2686890" y="1193435"/>
            <a:ext cx="678519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Others</a:t>
            </a:r>
            <a:endParaRPr lang="en-US" sz="1400" dirty="0"/>
          </a:p>
        </p:txBody>
      </p:sp>
      <p:cxnSp>
        <p:nvCxnSpPr>
          <p:cNvPr id="9" name="Elbow Connector 8"/>
          <p:cNvCxnSpPr>
            <a:stCxn id="3" idx="2"/>
            <a:endCxn id="4" idx="0"/>
          </p:cNvCxnSpPr>
          <p:nvPr/>
        </p:nvCxnSpPr>
        <p:spPr>
          <a:xfrm rot="5400000">
            <a:off x="1208867" y="750375"/>
            <a:ext cx="619154" cy="2669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3" idx="2"/>
            <a:endCxn id="5" idx="0"/>
          </p:cNvCxnSpPr>
          <p:nvPr/>
        </p:nvCxnSpPr>
        <p:spPr>
          <a:xfrm rot="16200000" flipH="1">
            <a:off x="2029461" y="196746"/>
            <a:ext cx="619154" cy="137422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84961" y="2053721"/>
            <a:ext cx="1671741" cy="307777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Previous Congresses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3733119" y="2053721"/>
            <a:ext cx="1443217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Current Congress</a:t>
            </a:r>
            <a:endParaRPr lang="en-US" sz="1400" dirty="0"/>
          </a:p>
        </p:txBody>
      </p:sp>
      <p:cxnSp>
        <p:nvCxnSpPr>
          <p:cNvPr id="15" name="Elbow Connector 14"/>
          <p:cNvCxnSpPr>
            <a:stCxn id="5" idx="2"/>
            <a:endCxn id="13" idx="0"/>
          </p:cNvCxnSpPr>
          <p:nvPr/>
        </p:nvCxnSpPr>
        <p:spPr>
          <a:xfrm rot="16200000" flipH="1">
            <a:off x="3464185" y="1063177"/>
            <a:ext cx="552509" cy="1428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5" idx="2"/>
            <a:endCxn id="12" idx="0"/>
          </p:cNvCxnSpPr>
          <p:nvPr/>
        </p:nvCxnSpPr>
        <p:spPr>
          <a:xfrm rot="5400000">
            <a:off x="2347237" y="1374807"/>
            <a:ext cx="552509" cy="8053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820323" y="2909146"/>
            <a:ext cx="138211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Still on the Floor</a:t>
            </a:r>
            <a:endParaRPr lang="en-US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3132372" y="2909147"/>
            <a:ext cx="1085105" cy="30777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To President</a:t>
            </a:r>
            <a:endParaRPr lang="en-US" sz="1400" dirty="0"/>
          </a:p>
        </p:txBody>
      </p:sp>
      <p:cxnSp>
        <p:nvCxnSpPr>
          <p:cNvPr id="24" name="Elbow Connector 23"/>
          <p:cNvCxnSpPr>
            <a:stCxn id="13" idx="2"/>
            <a:endCxn id="22" idx="0"/>
          </p:cNvCxnSpPr>
          <p:nvPr/>
        </p:nvCxnSpPr>
        <p:spPr>
          <a:xfrm rot="5400000">
            <a:off x="3791003" y="2245421"/>
            <a:ext cx="547649" cy="77980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13" idx="2"/>
            <a:endCxn id="21" idx="0"/>
          </p:cNvCxnSpPr>
          <p:nvPr/>
        </p:nvCxnSpPr>
        <p:spPr>
          <a:xfrm rot="16200000" flipH="1">
            <a:off x="4709229" y="2106997"/>
            <a:ext cx="547648" cy="10566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429734" y="3769432"/>
            <a:ext cx="127644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Has Not Failed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3964040" y="3769432"/>
            <a:ext cx="1842300" cy="307777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Failed in One Chamber</a:t>
            </a:r>
            <a:endParaRPr lang="en-US" sz="1400" dirty="0"/>
          </a:p>
        </p:txBody>
      </p:sp>
      <p:cxnSp>
        <p:nvCxnSpPr>
          <p:cNvPr id="30" name="Elbow Connector 29"/>
          <p:cNvCxnSpPr>
            <a:stCxn id="21" idx="2"/>
            <a:endCxn id="28" idx="0"/>
          </p:cNvCxnSpPr>
          <p:nvPr/>
        </p:nvCxnSpPr>
        <p:spPr>
          <a:xfrm rot="5400000">
            <a:off x="4922030" y="3180083"/>
            <a:ext cx="552509" cy="6261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21" idx="2"/>
            <a:endCxn id="27" idx="0"/>
          </p:cNvCxnSpPr>
          <p:nvPr/>
        </p:nvCxnSpPr>
        <p:spPr>
          <a:xfrm rot="16200000" flipH="1">
            <a:off x="6013412" y="2714889"/>
            <a:ext cx="552509" cy="155657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706174" y="4839953"/>
            <a:ext cx="174644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Beyond Introduction</a:t>
            </a:r>
            <a:endParaRPr lang="en-US" sz="1400" dirty="0"/>
          </a:p>
        </p:txBody>
      </p:sp>
      <p:sp>
        <p:nvSpPr>
          <p:cNvPr id="34" name="TextBox 33"/>
          <p:cNvSpPr txBox="1"/>
          <p:nvPr/>
        </p:nvSpPr>
        <p:spPr>
          <a:xfrm>
            <a:off x="5851129" y="4839954"/>
            <a:ext cx="986489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Introduced</a:t>
            </a:r>
            <a:endParaRPr lang="en-US" sz="1400" dirty="0"/>
          </a:p>
        </p:txBody>
      </p:sp>
      <p:cxnSp>
        <p:nvCxnSpPr>
          <p:cNvPr id="36" name="Elbow Connector 35"/>
          <p:cNvCxnSpPr>
            <a:stCxn id="27" idx="2"/>
            <a:endCxn id="34" idx="0"/>
          </p:cNvCxnSpPr>
          <p:nvPr/>
        </p:nvCxnSpPr>
        <p:spPr>
          <a:xfrm rot="5400000">
            <a:off x="6324792" y="4096791"/>
            <a:ext cx="762745" cy="7235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27" idx="2"/>
            <a:endCxn id="33" idx="0"/>
          </p:cNvCxnSpPr>
          <p:nvPr/>
        </p:nvCxnSpPr>
        <p:spPr>
          <a:xfrm rot="16200000" flipH="1">
            <a:off x="7442302" y="3702861"/>
            <a:ext cx="762744" cy="15114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948376" y="5854129"/>
            <a:ext cx="2834322" cy="5232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Started in House and Passed Senate or </a:t>
            </a:r>
            <a:r>
              <a:rPr lang="en-US" sz="1400" smtClean="0"/>
              <a:t>Vice Versa</a:t>
            </a:r>
            <a:endParaRPr lang="en-US" sz="1400" dirty="0"/>
          </a:p>
        </p:txBody>
      </p:sp>
      <p:sp>
        <p:nvSpPr>
          <p:cNvPr id="42" name="TextBox 41"/>
          <p:cNvSpPr txBox="1"/>
          <p:nvPr/>
        </p:nvSpPr>
        <p:spPr>
          <a:xfrm>
            <a:off x="6532626" y="5854129"/>
            <a:ext cx="1951176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400" smtClean="0"/>
              <a:t>Still In </a:t>
            </a:r>
            <a:r>
              <a:rPr lang="en-US" sz="1400" dirty="0" smtClean="0"/>
              <a:t>Original Chamber</a:t>
            </a:r>
            <a:endParaRPr lang="en-US" sz="1400" dirty="0"/>
          </a:p>
        </p:txBody>
      </p:sp>
      <p:cxnSp>
        <p:nvCxnSpPr>
          <p:cNvPr id="46" name="Elbow Connector 45"/>
          <p:cNvCxnSpPr>
            <a:stCxn id="33" idx="2"/>
            <a:endCxn id="42" idx="0"/>
          </p:cNvCxnSpPr>
          <p:nvPr/>
        </p:nvCxnSpPr>
        <p:spPr>
          <a:xfrm rot="5400000">
            <a:off x="7690605" y="4965339"/>
            <a:ext cx="706399" cy="10711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/>
          <p:cNvCxnSpPr>
            <a:stCxn id="33" idx="2"/>
            <a:endCxn id="41" idx="0"/>
          </p:cNvCxnSpPr>
          <p:nvPr/>
        </p:nvCxnSpPr>
        <p:spPr>
          <a:xfrm rot="16200000" flipH="1">
            <a:off x="9119266" y="4607857"/>
            <a:ext cx="706399" cy="1786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8189385" y="762547"/>
            <a:ext cx="151798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 smtClean="0"/>
              <a:t>Passed (1): </a:t>
            </a:r>
          </a:p>
          <a:p>
            <a:pPr algn="r"/>
            <a:r>
              <a:rPr lang="en-US" sz="1400" dirty="0" smtClean="0"/>
              <a:t>Not Passed (0</a:t>
            </a:r>
            <a:r>
              <a:rPr lang="en-US" sz="1400" dirty="0" smtClean="0"/>
              <a:t>): </a:t>
            </a:r>
          </a:p>
          <a:p>
            <a:pPr algn="r"/>
            <a:r>
              <a:rPr lang="en-US" sz="1400" dirty="0" smtClean="0"/>
              <a:t>In Progress (Null): </a:t>
            </a:r>
            <a:endParaRPr lang="en-US" sz="1400" dirty="0"/>
          </a:p>
        </p:txBody>
      </p:sp>
      <p:sp>
        <p:nvSpPr>
          <p:cNvPr id="86" name="Rectangle 85"/>
          <p:cNvSpPr/>
          <p:nvPr/>
        </p:nvSpPr>
        <p:spPr>
          <a:xfrm>
            <a:off x="9628986" y="840312"/>
            <a:ext cx="609373" cy="16117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9628986" y="1044580"/>
            <a:ext cx="609373" cy="161172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9628986" y="1248848"/>
            <a:ext cx="609373" cy="161172"/>
          </a:xfrm>
          <a:prstGeom prst="rect">
            <a:avLst/>
          </a:prstGeom>
          <a:solidFill>
            <a:srgbClr val="FFFF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304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581" y="633984"/>
            <a:ext cx="6745108" cy="579729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04850" y="2350416"/>
            <a:ext cx="39880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Code to upload to S3.</a:t>
            </a:r>
          </a:p>
          <a:p>
            <a:endParaRPr lang="en-US" dirty="0"/>
          </a:p>
          <a:p>
            <a:r>
              <a:rPr lang="en-US" dirty="0" smtClean="0"/>
              <a:t>In order to avoid getting ERRNO 32 BROKEN PIPE, you need to specify host when initiating connection.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594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635" y="3716386"/>
            <a:ext cx="5854700" cy="2146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74037" y="3134289"/>
            <a:ext cx="6962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Results of first iteration with subset of existing data as it’s still rolling in</a:t>
            </a:r>
            <a:r>
              <a:rPr lang="mr-IN" dirty="0" smtClean="0"/>
              <a:t>…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80300" y="571769"/>
            <a:ext cx="296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Natural </a:t>
            </a:r>
            <a:r>
              <a:rPr lang="en-US" smtClean="0"/>
              <a:t>Language Processing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608733" y="756435"/>
            <a:ext cx="449283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TF-IDF: Term Frequency </a:t>
            </a:r>
            <a:r>
              <a:rPr lang="mr-IN" sz="1400" dirty="0" smtClean="0"/>
              <a:t>–</a:t>
            </a:r>
            <a:r>
              <a:rPr lang="en-US" sz="1400" dirty="0" smtClean="0"/>
              <a:t> Inverse Document Frequency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NLTK </a:t>
            </a:r>
            <a:r>
              <a:rPr lang="en-US" sz="1400" dirty="0" err="1" smtClean="0"/>
              <a:t>word_tokenize</a:t>
            </a:r>
            <a:r>
              <a:rPr lang="en-US" sz="1400" dirty="0" smtClean="0"/>
              <a:t> and </a:t>
            </a:r>
            <a:r>
              <a:rPr lang="en-US" sz="1400" dirty="0" err="1" smtClean="0"/>
              <a:t>stopwords</a:t>
            </a:r>
            <a:endParaRPr lang="en-US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400" dirty="0" err="1" smtClean="0"/>
              <a:t>WordNetLemmatizer</a:t>
            </a:r>
            <a:endParaRPr lang="en-US" sz="1400" smtClean="0"/>
          </a:p>
          <a:p>
            <a:pPr marL="285750" indent="-285750">
              <a:buFont typeface="Arial" charset="0"/>
              <a:buChar char="•"/>
            </a:pPr>
            <a:endParaRPr lang="en-US" sz="1400" dirty="0" smtClean="0"/>
          </a:p>
          <a:p>
            <a:pPr marL="285750" indent="-285750">
              <a:buFont typeface="Arial" charset="0"/>
              <a:buChar char="•"/>
            </a:pPr>
            <a:endParaRPr lang="en-US" sz="1400" dirty="0" smtClean="0"/>
          </a:p>
          <a:p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882988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7583" y="622168"/>
            <a:ext cx="7929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Examined how scores vary with the number of features with the highest frequency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812" y="1365467"/>
            <a:ext cx="8676826" cy="45326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579168" y="3114899"/>
            <a:ext cx="22299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Recall looks like it’s still going up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Try a few more iterations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070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32" y="744532"/>
            <a:ext cx="9291484" cy="48680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577634" y="2820339"/>
            <a:ext cx="22907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Doesn’t look like </a:t>
            </a:r>
            <a:r>
              <a:rPr lang="en-US" smtClean="0"/>
              <a:t>it’s improving much by increasing the number of features. 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08430" y="5961037"/>
            <a:ext cx="5016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At this point, 3000 </a:t>
            </a:r>
            <a:r>
              <a:rPr lang="en-US" smtClean="0"/>
              <a:t>features seems to be the best without doing anything else to the model.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095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55096"/>
            <a:ext cx="9389853" cy="48933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577634" y="2820339"/>
            <a:ext cx="2290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Alpha = 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97723" y="6248400"/>
            <a:ext cx="7211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Recall maxes out at 800 features, but is only at around 3.5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5437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71" y="541721"/>
            <a:ext cx="10287000" cy="52959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56702" y="2283011"/>
            <a:ext cx="4788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recall almost reaches .51 </a:t>
            </a:r>
            <a:r>
              <a:rPr lang="en-US" smtClean="0"/>
              <a:t>when alpha is between .3 and .4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97723" y="6248400"/>
            <a:ext cx="7211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Let’s up the features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49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07" y="1774106"/>
            <a:ext cx="1767276" cy="162072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010" y="421196"/>
            <a:ext cx="3920073" cy="122771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474" y="2066459"/>
            <a:ext cx="3147892" cy="8440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272" y="4188278"/>
            <a:ext cx="2953645" cy="10621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283" y="5015375"/>
            <a:ext cx="2032000" cy="1397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819" y="3206531"/>
            <a:ext cx="2805464" cy="15128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48" y="712307"/>
            <a:ext cx="4691618" cy="6454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964" y="1837460"/>
            <a:ext cx="2776292" cy="155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705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762000"/>
            <a:ext cx="10325100" cy="5321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51729" y="2509254"/>
            <a:ext cx="4176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At 5000 features, alpha = 1.5 </a:t>
            </a:r>
            <a:r>
              <a:rPr lang="mr-IN" dirty="0" smtClean="0"/>
              <a:t>–</a:t>
            </a:r>
            <a:r>
              <a:rPr lang="en-US" dirty="0" smtClean="0"/>
              <a:t> 2 gives the best recall.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97723" y="6248400"/>
            <a:ext cx="7211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/>
              <a:t>…</a:t>
            </a:r>
            <a:r>
              <a:rPr lang="en-US" dirty="0" smtClean="0"/>
              <a:t> splitting hairs at this point. Time to try some other approaches.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1491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310" y="1348033"/>
            <a:ext cx="7806460" cy="39257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6755" y="2987737"/>
            <a:ext cx="3477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 a stratified train-test split the best recall score is specified below.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26" y="5451061"/>
            <a:ext cx="105791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61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46755" y="2987736"/>
            <a:ext cx="25735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Keeping </a:t>
            </a:r>
            <a:r>
              <a:rPr lang="en-US" dirty="0" err="1" smtClean="0"/>
              <a:t>max_features</a:t>
            </a:r>
            <a:r>
              <a:rPr lang="en-US" dirty="0" smtClean="0"/>
              <a:t> at 3250, dial in the alpha in the Multinomial Naïve Bayes model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615" y="1055801"/>
            <a:ext cx="8696110" cy="498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8331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35169" y="534837"/>
            <a:ext cx="1374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EC2 Instance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81" y="1840637"/>
            <a:ext cx="10813002" cy="228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3374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5004" y="422694"/>
            <a:ext cx="1374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EC2 Instance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85004" y="1004011"/>
            <a:ext cx="682667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~/.</a:t>
            </a:r>
            <a:r>
              <a:rPr lang="en-US" dirty="0" err="1" smtClean="0"/>
              <a:t>ssh</a:t>
            </a:r>
            <a:r>
              <a:rPr lang="en-US" dirty="0" smtClean="0"/>
              <a:t>/</a:t>
            </a:r>
            <a:r>
              <a:rPr lang="en-US" dirty="0" err="1" smtClean="0"/>
              <a:t>config</a:t>
            </a:r>
            <a:endParaRPr lang="en-US" dirty="0" smtClean="0"/>
          </a:p>
          <a:p>
            <a:r>
              <a:rPr lang="en-US" dirty="0" smtClean="0"/>
              <a:t>Host </a:t>
            </a:r>
            <a:r>
              <a:rPr lang="en-US" dirty="0" err="1"/>
              <a:t>galvanize_capstone</a:t>
            </a:r>
            <a:endParaRPr lang="en-US" dirty="0"/>
          </a:p>
          <a:p>
            <a:pPr lvl="1"/>
            <a:r>
              <a:rPr lang="en-US" dirty="0" err="1"/>
              <a:t>HostName</a:t>
            </a:r>
            <a:r>
              <a:rPr lang="en-US" dirty="0"/>
              <a:t> ec2-34-221-255-8.us-west-2.compute.amazonaws.com</a:t>
            </a:r>
          </a:p>
          <a:p>
            <a:pPr lvl="1"/>
            <a:r>
              <a:rPr lang="en-US" dirty="0"/>
              <a:t>User </a:t>
            </a:r>
            <a:r>
              <a:rPr lang="en-US" dirty="0" err="1"/>
              <a:t>ubuntu</a:t>
            </a:r>
            <a:endParaRPr lang="en-US" dirty="0"/>
          </a:p>
          <a:p>
            <a:pPr lvl="1"/>
            <a:r>
              <a:rPr lang="en-US" dirty="0" err="1"/>
              <a:t>IdentityFile</a:t>
            </a:r>
            <a:r>
              <a:rPr lang="en-US" dirty="0"/>
              <a:t> ~/.</a:t>
            </a:r>
            <a:r>
              <a:rPr lang="en-US" dirty="0" err="1" smtClean="0"/>
              <a:t>ssh</a:t>
            </a:r>
            <a:r>
              <a:rPr lang="en-US" dirty="0" smtClean="0"/>
              <a:t>/</a:t>
            </a:r>
            <a:r>
              <a:rPr lang="en-US" dirty="0" err="1" smtClean="0"/>
              <a:t>galvanize_capstone.pem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785004" y="2793917"/>
            <a:ext cx="2375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Ssh</a:t>
            </a:r>
            <a:r>
              <a:rPr lang="en-US" dirty="0" smtClean="0"/>
              <a:t> </a:t>
            </a:r>
            <a:r>
              <a:rPr lang="en-US" dirty="0" err="1" smtClean="0"/>
              <a:t>galvanize_capstone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799994" y="3845159"/>
            <a:ext cx="106221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sudo</a:t>
            </a:r>
            <a:r>
              <a:rPr lang="en-US" dirty="0"/>
              <a:t> apt update </a:t>
            </a:r>
            <a:endParaRPr lang="en-US" dirty="0" smtClean="0"/>
          </a:p>
          <a:p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/>
              <a:t>apt </a:t>
            </a:r>
            <a:r>
              <a:rPr lang="en-US" dirty="0" smtClean="0"/>
              <a:t>upgrade</a:t>
            </a:r>
          </a:p>
          <a:p>
            <a:endParaRPr lang="en-US" dirty="0"/>
          </a:p>
          <a:p>
            <a:r>
              <a:rPr lang="en-US" dirty="0" err="1"/>
              <a:t>wget</a:t>
            </a:r>
            <a:r>
              <a:rPr lang="en-US" dirty="0"/>
              <a:t> -S -T 10 -t 5 https://</a:t>
            </a:r>
            <a:r>
              <a:rPr lang="en-US" dirty="0" err="1" smtClean="0"/>
              <a:t>repo.continuum.io</a:t>
            </a:r>
            <a:r>
              <a:rPr lang="en-US" dirty="0" smtClean="0"/>
              <a:t>/archive/</a:t>
            </a:r>
            <a:r>
              <a:rPr lang="en-US" dirty="0">
                <a:hlinkClick r:id="rId2"/>
              </a:rPr>
              <a:t>Anaconda3-5.3.1-Linux-x86_64.sh</a:t>
            </a:r>
            <a:r>
              <a:rPr lang="en-US" dirty="0" smtClean="0"/>
              <a:t> </a:t>
            </a:r>
            <a:r>
              <a:rPr lang="en-US" dirty="0"/>
              <a:t>-O $</a:t>
            </a:r>
            <a:r>
              <a:rPr lang="en-US" dirty="0" smtClean="0"/>
              <a:t>HOME/</a:t>
            </a:r>
            <a:r>
              <a:rPr lang="en-US" dirty="0" err="1" smtClean="0"/>
              <a:t>anaconda.sh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Source ~/.</a:t>
            </a:r>
            <a:r>
              <a:rPr lang="en-US" smtClean="0"/>
              <a:t>bashrc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53308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42" y="355641"/>
            <a:ext cx="10146323" cy="540344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81668" y="4053526"/>
            <a:ext cx="2997724" cy="646331"/>
          </a:xfrm>
          <a:prstGeom prst="rect">
            <a:avLst/>
          </a:prstGeom>
          <a:solidFill>
            <a:schemeClr val="bg2"/>
          </a:solidFill>
          <a:effectLst>
            <a:outerShdw blurRad="50800" dist="762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Trying to predict the bills that passed (in green)</a:t>
            </a:r>
            <a:endParaRPr lang="en-US" dirty="0"/>
          </a:p>
        </p:txBody>
      </p:sp>
      <p:cxnSp>
        <p:nvCxnSpPr>
          <p:cNvPr id="5" name="Straight Arrow Connector 4"/>
          <p:cNvCxnSpPr>
            <a:stCxn id="4" idx="3"/>
          </p:cNvCxnSpPr>
          <p:nvPr/>
        </p:nvCxnSpPr>
        <p:spPr>
          <a:xfrm>
            <a:off x="4779392" y="4376692"/>
            <a:ext cx="1395165" cy="11945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30454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84462" y="2290711"/>
            <a:ext cx="37707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 Forest Classifier showing feature importance.</a:t>
            </a:r>
          </a:p>
          <a:p>
            <a:endParaRPr lang="en-US" dirty="0"/>
          </a:p>
          <a:p>
            <a:r>
              <a:rPr lang="en-US" dirty="0" smtClean="0"/>
              <a:t>After looking at this, realized that the Congress ID will not be a part of the input data (every query will be from the most recent congress).</a:t>
            </a:r>
          </a:p>
          <a:p>
            <a:endParaRPr lang="en-US" dirty="0"/>
          </a:p>
          <a:p>
            <a:r>
              <a:rPr lang="en-US" dirty="0" smtClean="0"/>
              <a:t>What happens if I take this out?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643" y="1000664"/>
            <a:ext cx="7492373" cy="54719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3035" y="344245"/>
            <a:ext cx="4647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 Forest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1619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840" y="1074886"/>
            <a:ext cx="7376160" cy="535385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40393" y="930830"/>
            <a:ext cx="40629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Removing </a:t>
            </a:r>
            <a:r>
              <a:rPr lang="en-US" dirty="0" err="1" smtClean="0"/>
              <a:t>congress_id</a:t>
            </a:r>
            <a:r>
              <a:rPr lang="en-US" dirty="0" smtClean="0"/>
              <a:t> yields the following for feature importance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Bill character counts and number of cosponsors are definitely important, but we get the following scores if we leave them in: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725" y="3179409"/>
            <a:ext cx="3035300" cy="1511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2742" y="5467546"/>
            <a:ext cx="397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happens if we remove them?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53035" y="344245"/>
            <a:ext cx="4647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 Forest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8573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844" y="1102936"/>
            <a:ext cx="6922156" cy="49950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31595" y="1178350"/>
            <a:ext cx="41006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 the dominating features removed, now we can see a little more detail on the importance of the other features.</a:t>
            </a:r>
          </a:p>
          <a:p>
            <a:endParaRPr lang="en-US" dirty="0"/>
          </a:p>
          <a:p>
            <a:r>
              <a:rPr lang="en-US" dirty="0" smtClean="0"/>
              <a:t>In order to reduce the complexity of our model, we might be safe ignoring </a:t>
            </a:r>
            <a:r>
              <a:rPr lang="en-US" dirty="0" err="1" smtClean="0"/>
              <a:t>sponsor_state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Our scores, though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3035" y="344245"/>
            <a:ext cx="4647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 Forest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5486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984" y="1452282"/>
            <a:ext cx="7683959" cy="38954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17875" y="2409713"/>
            <a:ext cx="36915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Examination of how recall score varies with </a:t>
            </a:r>
            <a:r>
              <a:rPr lang="en-US" dirty="0" err="1" smtClean="0"/>
              <a:t>n_estimators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Based on this, I set the </a:t>
            </a:r>
            <a:r>
              <a:rPr lang="en-US" dirty="0" err="1" smtClean="0"/>
              <a:t>n_estimators</a:t>
            </a:r>
            <a:r>
              <a:rPr lang="en-US" dirty="0" smtClean="0"/>
              <a:t> at 610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53035" y="344245"/>
            <a:ext cx="4647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 Forest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227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4041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6" y="1109297"/>
            <a:ext cx="11332028" cy="5669622"/>
          </a:xfrm>
        </p:spPr>
      </p:pic>
    </p:spTree>
    <p:extLst>
      <p:ext uri="{BB962C8B-B14F-4D97-AF65-F5344CB8AC3E}">
        <p14:creationId xmlns:p14="http://schemas.microsoft.com/office/powerpoint/2010/main" val="311488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850" y="138319"/>
            <a:ext cx="6398251" cy="331246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851" y="3450785"/>
            <a:ext cx="6472156" cy="32504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25485" y="556181"/>
            <a:ext cx="2764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Gradient </a:t>
            </a:r>
            <a:r>
              <a:rPr lang="en-US" smtClean="0"/>
              <a:t>Boosting Classifier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85" y="4333081"/>
            <a:ext cx="3175000" cy="1485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9350" y="3709578"/>
            <a:ext cx="4307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With learning rate = .05, </a:t>
            </a:r>
            <a:r>
              <a:rPr lang="en-US" dirty="0" err="1" smtClean="0"/>
              <a:t>n_estimators</a:t>
            </a:r>
            <a:r>
              <a:rPr lang="en-US" dirty="0" smtClean="0"/>
              <a:t> = 100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1056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474" y="1346985"/>
            <a:ext cx="8039460" cy="4064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38606" y="3009653"/>
            <a:ext cx="160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Max_depth</a:t>
            </a:r>
            <a:r>
              <a:rPr lang="en-US" dirty="0" smtClean="0"/>
              <a:t> =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9031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517" y="1102281"/>
            <a:ext cx="8475765" cy="428985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85740" y="989814"/>
            <a:ext cx="1974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AdaBoost</a:t>
            </a:r>
            <a:r>
              <a:rPr lang="en-US" dirty="0" smtClean="0"/>
              <a:t> Classifier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19287" y="2273431"/>
            <a:ext cx="160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Max_depth</a:t>
            </a:r>
            <a:r>
              <a:rPr lang="en-US" dirty="0" smtClean="0"/>
              <a:t> =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3756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85740" y="989814"/>
            <a:ext cx="1974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AdaBoost</a:t>
            </a:r>
            <a:r>
              <a:rPr lang="en-US" dirty="0" smtClean="0"/>
              <a:t> Classifier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19287" y="2273431"/>
            <a:ext cx="160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Max_depth</a:t>
            </a:r>
            <a:r>
              <a:rPr lang="en-US" dirty="0" smtClean="0"/>
              <a:t> = 5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235" y="1340292"/>
            <a:ext cx="8595789" cy="437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4372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2308" y="529858"/>
            <a:ext cx="3401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Trying the same by removing state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406" y="329938"/>
            <a:ext cx="5900698" cy="29805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9559" y="2941163"/>
            <a:ext cx="199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Learning_rate</a:t>
            </a:r>
            <a:r>
              <a:rPr lang="en-US" dirty="0" smtClean="0"/>
              <a:t> = .05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771" y="3571336"/>
            <a:ext cx="4240120" cy="309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05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4041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544" y="1498195"/>
            <a:ext cx="7778939" cy="4347433"/>
          </a:xfrm>
        </p:spPr>
      </p:pic>
      <p:sp>
        <p:nvSpPr>
          <p:cNvPr id="5" name="TextBox 4"/>
          <p:cNvSpPr txBox="1"/>
          <p:nvPr/>
        </p:nvSpPr>
        <p:spPr>
          <a:xfrm>
            <a:off x="293914" y="2924222"/>
            <a:ext cx="34398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Roll Call Votes are listed by chamber, year, and session.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5046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4041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752" y="805544"/>
            <a:ext cx="5842048" cy="2555896"/>
          </a:xfrm>
        </p:spPr>
      </p:pic>
      <p:sp>
        <p:nvSpPr>
          <p:cNvPr id="5" name="TextBox 4"/>
          <p:cNvSpPr txBox="1"/>
          <p:nvPr/>
        </p:nvSpPr>
        <p:spPr>
          <a:xfrm>
            <a:off x="723752" y="1839552"/>
            <a:ext cx="40659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Roll Call </a:t>
            </a:r>
            <a:r>
              <a:rPr lang="en-US" sz="2000" dirty="0"/>
              <a:t>V</a:t>
            </a:r>
            <a:r>
              <a:rPr lang="en-US" sz="2000" dirty="0" smtClean="0"/>
              <a:t>ote summaries are  listed in tabular form.</a:t>
            </a:r>
          </a:p>
          <a:p>
            <a:r>
              <a:rPr lang="en-US" sz="2000" dirty="0" smtClean="0"/>
              <a:t>This data was scraped, stored, and formatted.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913" y="3801858"/>
            <a:ext cx="4474465" cy="27349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8200" y="4593638"/>
            <a:ext cx="40659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Roll Call results are listed at the link provided at each Roll number.</a:t>
            </a:r>
          </a:p>
          <a:p>
            <a:r>
              <a:rPr lang="en-US" sz="2000" dirty="0" smtClean="0"/>
              <a:t>This data was also scraped, stored, and formatted.</a:t>
            </a:r>
          </a:p>
        </p:txBody>
      </p:sp>
    </p:spTree>
    <p:extLst>
      <p:ext uri="{BB962C8B-B14F-4D97-AF65-F5344CB8AC3E}">
        <p14:creationId xmlns:p14="http://schemas.microsoft.com/office/powerpoint/2010/main" val="1115726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4041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544" y="1498195"/>
            <a:ext cx="7778939" cy="4347433"/>
          </a:xfrm>
        </p:spPr>
      </p:pic>
      <p:sp>
        <p:nvSpPr>
          <p:cNvPr id="5" name="TextBox 4"/>
          <p:cNvSpPr txBox="1"/>
          <p:nvPr/>
        </p:nvSpPr>
        <p:spPr>
          <a:xfrm>
            <a:off x="293914" y="2924222"/>
            <a:ext cx="34398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Roll Call Votes are listed by chamber, year, and session.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4567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760643" y="3347212"/>
            <a:ext cx="3286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Used bill summary data to scrape the text of each bill. Wrote out to .</a:t>
            </a:r>
            <a:r>
              <a:rPr lang="en-US" dirty="0" err="1" smtClean="0"/>
              <a:t>jsonl</a:t>
            </a:r>
            <a:r>
              <a:rPr lang="en-US" dirty="0" smtClean="0"/>
              <a:t> file as it’s retrieved.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46" y="2017336"/>
            <a:ext cx="8303388" cy="450641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6"/>
            <a:ext cx="10515600" cy="440418"/>
          </a:xfrm>
          <a:prstGeom prst="rect">
            <a:avLst/>
          </a:prstGeom>
        </p:spPr>
        <p:txBody>
          <a:bodyPr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Data Collection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701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32" r="1" b="3026"/>
          <a:stretch/>
        </p:blipFill>
        <p:spPr>
          <a:xfrm>
            <a:off x="185057" y="195954"/>
            <a:ext cx="3566665" cy="406036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514" y="903511"/>
            <a:ext cx="5695043" cy="468085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000" y="1915886"/>
            <a:ext cx="6579695" cy="468085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44296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5224" y="441789"/>
            <a:ext cx="71763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Amazon Web Services: </a:t>
            </a:r>
            <a:r>
              <a:rPr lang="en-US" sz="2400" dirty="0"/>
              <a:t>Create an S3 bucket for our data.</a:t>
            </a:r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418" y="1001852"/>
            <a:ext cx="7074091" cy="55852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3468" y="2556933"/>
            <a:ext cx="340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Need to change access to write to the </a:t>
            </a:r>
            <a:r>
              <a:rPr lang="en-US" smtClean="0"/>
              <a:t>bucket </a:t>
            </a:r>
            <a:r>
              <a:rPr lang="en-US" dirty="0" err="1" smtClean="0"/>
              <a:t>galvcap</a:t>
            </a:r>
            <a:r>
              <a:rPr lang="en-US" dirty="0" smtClean="0"/>
              <a:t>-leg.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115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1347</TotalTime>
  <Words>756</Words>
  <Application>Microsoft Macintosh PowerPoint</Application>
  <PresentationFormat>Widescreen</PresentationFormat>
  <Paragraphs>105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Data Collection</vt:lpstr>
      <vt:lpstr>Data Collection</vt:lpstr>
      <vt:lpstr>Data Collection</vt:lpstr>
      <vt:lpstr>Data Collection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Delgadillo, Magdiel N</dc:creator>
  <cp:lastModifiedBy>Delgadillo, Magdiel N</cp:lastModifiedBy>
  <cp:revision>55</cp:revision>
  <dcterms:created xsi:type="dcterms:W3CDTF">2018-12-10T18:17:29Z</dcterms:created>
  <dcterms:modified xsi:type="dcterms:W3CDTF">2018-12-31T18:31:21Z</dcterms:modified>
</cp:coreProperties>
</file>

<file path=docProps/thumbnail.jpeg>
</file>